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7" r:id="rId9"/>
    <p:sldId id="262" r:id="rId10"/>
    <p:sldId id="263" r:id="rId11"/>
    <p:sldId id="264" r:id="rId12"/>
    <p:sldId id="265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4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0244FB-0083-4EAE-9F19-EA26C7E27B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A965E50-DCE7-4380-B0F7-6299E02E6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49FB66-6F7F-4BC9-9596-9CB14AE5D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A4098A-03F1-4E9E-B618-C66C3462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A8A25-B406-416A-B74C-AB3239DBB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7278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C6D37-0F1E-4702-B05A-9C836E919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43D1CD-FBA5-4B7D-BADC-6AD84020B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FDE8D5-851E-4AA4-9ED9-A8B658C98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B9DE36-0DEF-43AE-85E3-893B2177D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E1C552-96E8-496E-83EB-BE2424C47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520115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0754E4-926B-4800-8C50-868DA0297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7D6559-9915-4491-9EDD-D3FCA21AF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E584BE-E9EF-4F34-895B-A8139348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68E44A-6E5E-4BF5-9333-414B657AA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6C33CB-6716-4B57-8583-9D22CA355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1665816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A4644-0016-48A4-AC5E-7087C3AC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ACA06-F942-45E1-B1AD-4D342A7AE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1253A36-A66A-44C5-B9DA-D75ACC5A8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C6767E1-AFE0-4266-A684-C579A996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7707B4-BFDD-4565-A44D-5703C06C1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B06B7C-EA4A-4E9F-8AE1-189ED3AE7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621597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CBF360-8677-4892-8FA8-898CABB5D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AA3A32-6F27-44CD-A987-554619126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A22D621-934C-403B-A99C-B1A271C75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83D2DC-0FF4-4AD0-B69E-450D81AA2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34FEA32-39F2-4956-BDD8-7DD10F9381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98BD19-5CCE-4DFC-B678-23791C9AD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D750754-CC54-4C00-89CB-00A7FF28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7319DD9-092F-4928-B4C2-7FCA9D85B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275644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1721F-1F9D-4E80-95F2-494744B92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5C451E-8AB6-4882-99FA-4D80784D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4A3625-E920-4C50-AEE0-F0ED079A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6ECD1F3-AE85-4AB4-A2B2-47B9DD2E8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59360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58678D1-76A3-4E00-9859-A1F69665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0229B38-8399-4F00-A34C-D1190E809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81FE705-0CD4-4D43-9A9E-9D2FA19E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8623913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498369-CE6B-4A3A-BC8B-C4D4F5143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77E162-FF22-4D84-94BA-BCD9FA4E8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F80FC2-AF72-44B5-8E78-8BC7E6734C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63675D-A3B0-4E11-A3BC-83F12CC85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7639BE3-86B5-4EE7-8548-6413C1215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23005C-705F-4197-950E-CF099F12E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75754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55F15-A37C-4065-8508-9DC4EEDC9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BEF844-0379-44FA-BB95-95CE682FC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DBC6B7-730B-455B-A33D-2C686B959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C823DE-27C1-427C-BA01-CB1D5E5C2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47AB70-7BEC-443F-A843-60E9C962A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B51A9C-4FB8-4138-B35C-5FA6A7762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802918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C1338F-549D-44FA-99B6-56C7520F0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789468-A881-4BC7-B689-D59B4CD4C6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CD4401-2604-4AB8-9528-584773963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D806FD-406A-4CBD-9CF3-43DA67CB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CBCDA7-10D4-4493-A429-D9003098B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011087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EC15CC5-D2C2-41F6-9BD7-40ADFBEF7A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E17968-6480-4ECA-8414-C14D868DD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B9B120-65EE-4B48-8104-8BAA4C1BE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789672-FF80-481C-A4C2-65C269690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1748B6-EA6C-4D5B-898A-6431EFF9E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228349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1E89EC-3B65-4F9B-BBF1-3C4C6102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CF5681-3D19-488E-AD86-C287AE438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57B3AA-CF8A-470F-B190-3E8DDF2CC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81EEB-DB02-47F8-8A94-5048484A480C}" type="datetimeFigureOut">
              <a:rPr lang="ru-RU" smtClean="0"/>
              <a:t>27.04.2022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3C5A2E-F2B0-42A8-91A9-9D5565D75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415B7D-5526-4F5D-BF5C-F027C8DCDB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3A684-69A5-4A30-9B35-3F3E8A9F25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25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4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5.jpeg" /><Relationship Id="rId4" Type="http://schemas.openxmlformats.org/officeDocument/2006/relationships/image" Target="../media/image6.jpeg" /><Relationship Id="rId5" Type="http://schemas.openxmlformats.org/officeDocument/2006/relationships/image" Target="../media/image7.jpeg" /><Relationship Id="rId6" Type="http://schemas.openxmlformats.org/officeDocument/2006/relationships/image" Target="../media/image8.jpeg" /><Relationship Id="rId7" Type="http://schemas.openxmlformats.org/officeDocument/2006/relationships/image" Target="../media/image9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7.jpeg" /><Relationship Id="rId2" Type="http://schemas.openxmlformats.org/officeDocument/2006/relationships/image" Target="../media/image2.jpeg" /><Relationship Id="rId3" Type="http://schemas.openxmlformats.org/officeDocument/2006/relationships/image" Target="../media/image10.jpeg" /><Relationship Id="rId4" Type="http://schemas.openxmlformats.org/officeDocument/2006/relationships/image" Target="../media/image11.jpeg" /><Relationship Id="rId5" Type="http://schemas.openxmlformats.org/officeDocument/2006/relationships/image" Target="../media/image12.jpeg" /><Relationship Id="rId6" Type="http://schemas.openxmlformats.org/officeDocument/2006/relationships/image" Target="../media/image13.jpeg" /><Relationship Id="rId7" Type="http://schemas.openxmlformats.org/officeDocument/2006/relationships/image" Target="../media/image14.jpeg" /><Relationship Id="rId8" Type="http://schemas.openxmlformats.org/officeDocument/2006/relationships/image" Target="../media/image15.jpeg" /><Relationship Id="rId9" Type="http://schemas.openxmlformats.org/officeDocument/2006/relationships/image" Target="../media/image16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18.jpeg" /><Relationship Id="rId4" Type="http://schemas.openxmlformats.org/officeDocument/2006/relationships/image" Target="../media/image19.jpeg" /><Relationship Id="rId5" Type="http://schemas.openxmlformats.org/officeDocument/2006/relationships/image" Target="../media/image20.jpeg" /><Relationship Id="rId6" Type="http://schemas.openxmlformats.org/officeDocument/2006/relationships/image" Target="../media/image21.jpeg" /><Relationship Id="rId7" Type="http://schemas.openxmlformats.org/officeDocument/2006/relationships/image" Target="../media/image22.jpeg" /><Relationship Id="rId8" Type="http://schemas.openxmlformats.org/officeDocument/2006/relationships/image" Target="../media/image23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Relationship Id="rId6" Type="http://schemas.openxmlformats.org/officeDocument/2006/relationships/image" Target="../media/image27.jpeg" /><Relationship Id="rId7" Type="http://schemas.openxmlformats.org/officeDocument/2006/relationships/image" Target="../media/image28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36.jpeg" /><Relationship Id="rId11" Type="http://schemas.openxmlformats.org/officeDocument/2006/relationships/image" Target="../media/image37.jpeg" /><Relationship Id="rId12" Type="http://schemas.openxmlformats.org/officeDocument/2006/relationships/image" Target="../media/image38.jpeg" /><Relationship Id="rId2" Type="http://schemas.openxmlformats.org/officeDocument/2006/relationships/image" Target="../media/image2.jpe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jpeg" /><Relationship Id="rId6" Type="http://schemas.openxmlformats.org/officeDocument/2006/relationships/image" Target="../media/image32.jpeg" /><Relationship Id="rId7" Type="http://schemas.openxmlformats.org/officeDocument/2006/relationships/image" Target="../media/image33.jpeg" /><Relationship Id="rId8" Type="http://schemas.openxmlformats.org/officeDocument/2006/relationships/image" Target="../media/image34.jpeg" /><Relationship Id="rId9" Type="http://schemas.openxmlformats.org/officeDocument/2006/relationships/image" Target="../media/image35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46.jpeg" /><Relationship Id="rId11" Type="http://schemas.openxmlformats.org/officeDocument/2006/relationships/image" Target="../media/image47.jpeg" /><Relationship Id="rId12" Type="http://schemas.openxmlformats.org/officeDocument/2006/relationships/image" Target="../media/image48.jpeg" /><Relationship Id="rId13" Type="http://schemas.openxmlformats.org/officeDocument/2006/relationships/image" Target="../media/image49.jpeg" /><Relationship Id="rId2" Type="http://schemas.openxmlformats.org/officeDocument/2006/relationships/image" Target="../media/image2.jpeg" /><Relationship Id="rId3" Type="http://schemas.openxmlformats.org/officeDocument/2006/relationships/image" Target="../media/image39.jpeg" /><Relationship Id="rId4" Type="http://schemas.openxmlformats.org/officeDocument/2006/relationships/image" Target="../media/image40.jpeg" /><Relationship Id="rId5" Type="http://schemas.openxmlformats.org/officeDocument/2006/relationships/image" Target="../media/image41.jpeg" /><Relationship Id="rId6" Type="http://schemas.openxmlformats.org/officeDocument/2006/relationships/image" Target="../media/image42.jpeg" /><Relationship Id="rId7" Type="http://schemas.openxmlformats.org/officeDocument/2006/relationships/image" Target="../media/image43.jpeg" /><Relationship Id="rId8" Type="http://schemas.openxmlformats.org/officeDocument/2006/relationships/image" Target="../media/image44.jpeg" /><Relationship Id="rId9" Type="http://schemas.openxmlformats.org/officeDocument/2006/relationships/image" Target="../media/image45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57.jpeg" /><Relationship Id="rId11" Type="http://schemas.openxmlformats.org/officeDocument/2006/relationships/image" Target="../media/image58.jpeg" /><Relationship Id="rId12" Type="http://schemas.openxmlformats.org/officeDocument/2006/relationships/image" Target="../media/image59.jpeg" /><Relationship Id="rId13" Type="http://schemas.openxmlformats.org/officeDocument/2006/relationships/image" Target="../media/image60.jpeg" /><Relationship Id="rId14" Type="http://schemas.openxmlformats.org/officeDocument/2006/relationships/image" Target="../media/image61.jpeg" /><Relationship Id="rId2" Type="http://schemas.openxmlformats.org/officeDocument/2006/relationships/image" Target="../media/image2.jpeg" /><Relationship Id="rId3" Type="http://schemas.openxmlformats.org/officeDocument/2006/relationships/image" Target="../media/image50.jpeg" /><Relationship Id="rId4" Type="http://schemas.openxmlformats.org/officeDocument/2006/relationships/image" Target="../media/image51.jpeg" /><Relationship Id="rId5" Type="http://schemas.openxmlformats.org/officeDocument/2006/relationships/image" Target="../media/image52.jpeg" /><Relationship Id="rId6" Type="http://schemas.openxmlformats.org/officeDocument/2006/relationships/image" Target="../media/image53.jpeg" /><Relationship Id="rId7" Type="http://schemas.openxmlformats.org/officeDocument/2006/relationships/image" Target="../media/image54.jpeg" /><Relationship Id="rId8" Type="http://schemas.openxmlformats.org/officeDocument/2006/relationships/image" Target="../media/image55.jpeg" /><Relationship Id="rId9" Type="http://schemas.openxmlformats.org/officeDocument/2006/relationships/image" Target="../media/image5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1A4DB-B365-45EB-A06B-8A4E4FCCB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94F30-423A-4127-8DEA-EC85CFC72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1688" y="614880"/>
            <a:ext cx="7752521" cy="132928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социальной защиты населения </a:t>
            </a:r>
          </a:p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Владимирской области</a:t>
            </a:r>
          </a:p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учреждение социального обслуживания Владимирской области «Муромский социально-реабилитационный центр для несовершеннолетних»</a:t>
            </a: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151F4F62-D492-4AC4-967B-C951A0A2840A}"/>
              </a:ext>
            </a:extLst>
          </p:cNvPr>
          <p:cNvSpPr txBox="1"/>
          <p:nvPr/>
        </p:nvSpPr>
        <p:spPr>
          <a:xfrm>
            <a:off x="1901688" y="3141456"/>
            <a:ext cx="7752521" cy="1854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«Планета интересных  каникул»</a:t>
            </a:r>
            <a:endParaRPr lang="ru-RU" sz="5400">
              <a:solidFill>
                <a:srgbClr val="3399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sz="1800" b="1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1218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1A4DB-B365-45EB-A06B-8A4E4FCCB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94F30-423A-4127-8DEA-EC85CFC72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1941444" y="695739"/>
            <a:ext cx="7341704" cy="5786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ctr">
              <a:tabLst>
                <a:tab pos="309245"/>
              </a:tabLst>
            </a:pPr>
            <a:r>
              <a:rPr lang="ru-RU" sz="2000" b="1"/>
              <a:t>Актуальность</a:t>
            </a:r>
            <a:endParaRPr lang="ru-RU" sz="2000">
              <a:effectLst/>
            </a:endParaRPr>
          </a:p>
          <a:p>
            <a:pPr algn="ctr"/>
            <a:r>
              <a:rPr lang="ru-RU" b="1"/>
              <a:t> </a:t>
            </a:r>
            <a:endParaRPr lang="ru-RU">
              <a:effectLst/>
            </a:endParaRPr>
          </a:p>
          <a:p>
            <a:pPr indent="449580" algn="just"/>
            <a:r>
              <a:rPr lang="ru-RU" sz="2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деятельности летнего лагеря позволит родителям решить проблему летней занятости детей и подростков, создать условия для их полноценного и разнообразного досуга. В процессе работы совершенствуются навыки межличностного и межвозрастного общения, раскрывается творческий потенциал каждого ребенка, что способствует социальной адаптации, гармонизации общественных потребностей и интересов ребенка.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  Проект является уникальной платформой для формирования и развития творческой и социально-активной личности. В условиях лагеря дети получают возможность почувствовать себя значимыми в современном обществе, социуме, получают уникальную возможность приобрести те знания и умения, которые в будущем непременно станут источником новых интересов, возможностей в общении с друзьями и в собственном разностороннем развитии.</a:t>
            </a:r>
            <a:endParaRPr lang="ru-RU" sz="2000">
              <a:effectLst/>
              <a:latin typeface="Times New Roman" pitchFamily="18" charset="0"/>
              <a:cs typeface="Times New Roman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008698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летнего отдыха, оздоровления и занятости детей, оказавшихся в трудной жизненной ситуации, из многодетных и малообеспеченных семей, создание благоприятных оздоровительно-реабилитационных условий для развития творческой, социально-активной личности.</a:t>
            </a:r>
            <a:endParaRPr lang="ru-RU"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13C0A3E-B86D-41BB-BF92-CF8F109DCD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4"/>
          <a:stretch>
            <a:fillRect/>
          </a:stretch>
        </p:blipFill>
        <p:spPr>
          <a:xfrm>
            <a:off x="1802296" y="2000014"/>
            <a:ext cx="8448259" cy="440514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925ABA-F3D2-4DC7-B8C0-6E59C544C1C9}"/>
              </a:ext>
            </a:extLst>
          </p:cNvPr>
          <p:cNvSpPr/>
          <p:nvPr/>
        </p:nvSpPr>
        <p:spPr>
          <a:xfrm>
            <a:off x="2252869" y="3242170"/>
            <a:ext cx="24118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сохранению и укреплению здоровья детей, формированию у них устойчивой мотивации к ведению здорового образа жизни путем включения в различные физкультурно-оздоровительные и профилактические мероприятия смены.</a:t>
            </a:r>
            <a:endParaRPr lang="ru-RU" sz="140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75343E7-7326-4B33-ABA3-3ED78DBAE17D}"/>
              </a:ext>
            </a:extLst>
          </p:cNvPr>
          <p:cNvSpPr/>
          <p:nvPr/>
        </p:nvSpPr>
        <p:spPr>
          <a:xfrm>
            <a:off x="4820477" y="3310839"/>
            <a:ext cx="2411896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благоприятную психоэмоциональную атмосферу, способствующую раскрытию, развитию и реализации интеллектуального, физического, творческого потенциала участников смены через сплочение временного детского коллектива и включение в творческие мероприятия смены.</a:t>
            </a:r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/>
            <a:endParaRPr lang="ru-RU" sz="160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81F6BFC-B278-4ACF-8651-2E4B93C0BDC7}"/>
              </a:ext>
            </a:extLst>
          </p:cNvPr>
          <p:cNvSpPr/>
          <p:nvPr/>
        </p:nvSpPr>
        <p:spPr>
          <a:xfrm>
            <a:off x="7509840" y="3276812"/>
            <a:ext cx="2411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адаптации участников смены к социальным условиям через формирование активной жизненной позиции, лидерских качеств личности: адекватной самооценки, коммуникативных и организаторских качеств, рефлексии, самостоятельности.</a:t>
            </a:r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/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/>
            <a:endParaRPr lang="ru-RU" sz="16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360870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5400263" y="1210627"/>
            <a:ext cx="734170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 проекта</a:t>
            </a:r>
            <a:endParaRPr lang="ru-RU" sz="280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r>
              <a:rPr lang="ru-RU" b="1"/>
              <a:t> </a:t>
            </a:r>
            <a:endParaRPr lang="ru-RU">
              <a:effectLst/>
            </a:endParaRPr>
          </a:p>
          <a:p>
            <a:pPr algn="ctr"/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Стрелка: пятиугольник 1">
            <a:extLst>
              <a:ext uri="{FF2B5EF4-FFF2-40B4-BE49-F238E27FC236}">
                <a16:creationId xmlns:a16="http://schemas.microsoft.com/office/drawing/2014/main" id="{FDA744D4-77AF-4ACD-9533-57F777414397}"/>
              </a:ext>
            </a:extLst>
          </p:cNvPr>
          <p:cNvSpPr/>
          <p:nvPr/>
        </p:nvSpPr>
        <p:spPr>
          <a:xfrm>
            <a:off x="7540488" y="1889285"/>
            <a:ext cx="3650975" cy="754177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Подготовительный</a:t>
            </a:r>
          </a:p>
        </p:txBody>
      </p:sp>
      <p:sp>
        <p:nvSpPr>
          <p:cNvPr id="15" name="Стрелка: пятиугольник 14">
            <a:extLst>
              <a:ext uri="{FF2B5EF4-FFF2-40B4-BE49-F238E27FC236}">
                <a16:creationId xmlns:a16="http://schemas.microsoft.com/office/drawing/2014/main" id="{4DA0EB80-D866-403D-9E02-830BDE2A66B7}"/>
              </a:ext>
            </a:extLst>
          </p:cNvPr>
          <p:cNvSpPr/>
          <p:nvPr/>
        </p:nvSpPr>
        <p:spPr>
          <a:xfrm>
            <a:off x="7533861" y="2861199"/>
            <a:ext cx="3650975" cy="754177"/>
          </a:xfrm>
          <a:prstGeom prst="homePlat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 Организационный </a:t>
            </a:r>
          </a:p>
        </p:txBody>
      </p:sp>
      <p:sp>
        <p:nvSpPr>
          <p:cNvPr id="16" name="Стрелка: пятиугольник 15">
            <a:extLst>
              <a:ext uri="{FF2B5EF4-FFF2-40B4-BE49-F238E27FC236}">
                <a16:creationId xmlns:a16="http://schemas.microsoft.com/office/drawing/2014/main" id="{7AAD2305-6EE6-4C90-A8C4-1BD8D23E5B36}"/>
              </a:ext>
            </a:extLst>
          </p:cNvPr>
          <p:cNvSpPr/>
          <p:nvPr/>
        </p:nvSpPr>
        <p:spPr>
          <a:xfrm>
            <a:off x="7530547" y="3884201"/>
            <a:ext cx="3650975" cy="754177"/>
          </a:xfrm>
          <a:prstGeom prst="homePlat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Основной </a:t>
            </a:r>
          </a:p>
        </p:txBody>
      </p:sp>
      <p:sp>
        <p:nvSpPr>
          <p:cNvPr id="17" name="Стрелка: пятиугольник 16">
            <a:extLst>
              <a:ext uri="{FF2B5EF4-FFF2-40B4-BE49-F238E27FC236}">
                <a16:creationId xmlns:a16="http://schemas.microsoft.com/office/drawing/2014/main" id="{2F23116A-A66A-46B8-9ACD-98CF53C53676}"/>
              </a:ext>
            </a:extLst>
          </p:cNvPr>
          <p:cNvSpPr/>
          <p:nvPr/>
        </p:nvSpPr>
        <p:spPr>
          <a:xfrm>
            <a:off x="7528890" y="4856115"/>
            <a:ext cx="3650975" cy="754177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Заключительный 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DCBEFC3-A455-4FCD-8DD5-C0E5F81C1208}"/>
              </a:ext>
            </a:extLst>
          </p:cNvPr>
          <p:cNvSpPr/>
          <p:nvPr/>
        </p:nvSpPr>
        <p:spPr>
          <a:xfrm>
            <a:off x="-357810" y="1206962"/>
            <a:ext cx="73417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</a:t>
            </a:r>
            <a:endParaRPr lang="ru-RU" sz="2800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>
              <a:solidFill>
                <a:srgbClr val="7030A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/>
              <a:t> </a:t>
            </a:r>
            <a:endParaRPr lang="ru-RU">
              <a:effectLst/>
            </a:endParaRPr>
          </a:p>
          <a:p>
            <a:pPr algn="ctr"/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22" name="Стрелка: пятиугольник 21">
            <a:extLst>
              <a:ext uri="{FF2B5EF4-FFF2-40B4-BE49-F238E27FC236}">
                <a16:creationId xmlns:a16="http://schemas.microsoft.com/office/drawing/2014/main" id="{6BED56A0-75C5-494E-87D8-476AB515B582}"/>
              </a:ext>
            </a:extLst>
          </p:cNvPr>
          <p:cNvSpPr/>
          <p:nvPr/>
        </p:nvSpPr>
        <p:spPr>
          <a:xfrm>
            <a:off x="1802296" y="1889285"/>
            <a:ext cx="3650975" cy="1079202"/>
          </a:xfrm>
          <a:prstGeom prst="homePlat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Дети и подростки от 7 до 15 лет, в том числе из социально незащищённых категорий (малообеспеченные, многодетные, неполные семьи</a:t>
            </a: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/>
          </a:p>
        </p:txBody>
      </p:sp>
      <p:sp>
        <p:nvSpPr>
          <p:cNvPr id="23" name="Стрелка: пятиугольник 22">
            <a:extLst>
              <a:ext uri="{FF2B5EF4-FFF2-40B4-BE49-F238E27FC236}">
                <a16:creationId xmlns:a16="http://schemas.microsoft.com/office/drawing/2014/main" id="{D32834CD-8DCD-4D49-9D5F-ECC740941E28}"/>
              </a:ext>
            </a:extLst>
          </p:cNvPr>
          <p:cNvSpPr/>
          <p:nvPr/>
        </p:nvSpPr>
        <p:spPr>
          <a:xfrm>
            <a:off x="1802296" y="3235254"/>
            <a:ext cx="3650975" cy="1079202"/>
          </a:xfrm>
          <a:prstGeom prst="homePlate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Педагогический коллектив</a:t>
            </a:r>
          </a:p>
          <a:p>
            <a:pPr algn="ctr"/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(два педагога, психолог, специалист по комплексной реабилитации)</a:t>
            </a:r>
            <a:endParaRPr lang="ru-RU" sz="1400" b="1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/>
          </a:p>
        </p:txBody>
      </p:sp>
      <p:sp>
        <p:nvSpPr>
          <p:cNvPr id="24" name="Стрелка: пятиугольник 23">
            <a:extLst>
              <a:ext uri="{FF2B5EF4-FFF2-40B4-BE49-F238E27FC236}">
                <a16:creationId xmlns:a16="http://schemas.microsoft.com/office/drawing/2014/main" id="{50FA1295-EE74-41F3-B7E1-5DD19312C6B0}"/>
              </a:ext>
            </a:extLst>
          </p:cNvPr>
          <p:cNvSpPr/>
          <p:nvPr/>
        </p:nvSpPr>
        <p:spPr>
          <a:xfrm>
            <a:off x="1802296" y="4672241"/>
            <a:ext cx="3650975" cy="1079202"/>
          </a:xfrm>
          <a:prstGeom prst="homePlate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</a:t>
            </a:r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529699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695739"/>
            <a:ext cx="7341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>
                <a:solidFill>
                  <a:srgbClr val="7030A0"/>
                </a:solidFill>
              </a:rPr>
              <a:t> </a:t>
            </a:r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направления работы</a:t>
            </a:r>
          </a:p>
        </p:txBody>
      </p:sp>
      <p:pic>
        <p:nvPicPr>
          <p:cNvPr id="4098" name="Picture 2" descr="https://www.pngmart.com/files/8/Infographic-Chart-Transparent-Background.png">
            <a:extLst>
              <a:ext uri="{FF2B5EF4-FFF2-40B4-BE49-F238E27FC236}">
                <a16:creationId xmlns:a16="http://schemas.microsoft.com/office/drawing/2014/main" id="{F56D5775-8AAF-4C64-BF5E-2DAD2068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1454926"/>
            <a:ext cx="11131826" cy="459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CDF0094-1F21-4BBB-A42A-56BFBBFF20E0}"/>
              </a:ext>
            </a:extLst>
          </p:cNvPr>
          <p:cNvSpPr/>
          <p:nvPr/>
        </p:nvSpPr>
        <p:spPr>
          <a:xfrm>
            <a:off x="821635" y="2550774"/>
            <a:ext cx="3121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Спортивно - оздоровительное</a:t>
            </a:r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7A2EBD5-5D7E-4E77-892A-72C238E4F461}"/>
              </a:ext>
            </a:extLst>
          </p:cNvPr>
          <p:cNvSpPr/>
          <p:nvPr/>
        </p:nvSpPr>
        <p:spPr>
          <a:xfrm>
            <a:off x="1556603" y="3724417"/>
            <a:ext cx="2770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Познавательно-досуговое </a:t>
            </a:r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5D3C1B-A4EA-45A8-89CD-5DA7C9C2CCAE}"/>
              </a:ext>
            </a:extLst>
          </p:cNvPr>
          <p:cNvSpPr/>
          <p:nvPr/>
        </p:nvSpPr>
        <p:spPr>
          <a:xfrm>
            <a:off x="1559369" y="4889053"/>
            <a:ext cx="1646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Экологическое</a:t>
            </a:r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F82E33A-1938-45F2-95A9-6B81F8ED49AB}"/>
              </a:ext>
            </a:extLst>
          </p:cNvPr>
          <p:cNvSpPr/>
          <p:nvPr/>
        </p:nvSpPr>
        <p:spPr>
          <a:xfrm>
            <a:off x="8732712" y="2550774"/>
            <a:ext cx="24923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Духовно-нравственное </a:t>
            </a:r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4A7B165-7F03-48C2-A918-C4B273FCFE26}"/>
              </a:ext>
            </a:extLst>
          </p:cNvPr>
          <p:cNvSpPr/>
          <p:nvPr/>
        </p:nvSpPr>
        <p:spPr>
          <a:xfrm>
            <a:off x="8498951" y="3646622"/>
            <a:ext cx="2111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Профилактическое </a:t>
            </a:r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AAA271A-2998-4D4E-BD2C-E979E15BD052}"/>
              </a:ext>
            </a:extLst>
          </p:cNvPr>
          <p:cNvSpPr/>
          <p:nvPr/>
        </p:nvSpPr>
        <p:spPr>
          <a:xfrm>
            <a:off x="9527392" y="4820265"/>
            <a:ext cx="16058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>
                <a:latin typeface="Times New Roman" panose="02020603050405020304" pitchFamily="18" charset="0"/>
                <a:ea typeface="Times New Roman" panose="02020603050405020304" pitchFamily="18" charset="0"/>
              </a:rPr>
              <a:t>Волонтерское 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7236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 - оздоровительное</a:t>
            </a:r>
            <a:endParaRPr lang="ru-RU" sz="3200">
              <a:solidFill>
                <a:srgbClr val="00CC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A9A106-F57A-4D57-9500-7FE008337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3" y="1285367"/>
            <a:ext cx="3509559" cy="2359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4168FFC-FC08-4E84-BE6E-325616B2C73E}"/>
              </a:ext>
            </a:extLst>
          </p:cNvPr>
          <p:cNvSpPr/>
          <p:nvPr/>
        </p:nvSpPr>
        <p:spPr>
          <a:xfrm>
            <a:off x="1350036" y="3744300"/>
            <a:ext cx="257429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игры на свежем воздухе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8AD9A61-DE64-4E6B-AAC6-0ECF4880DBC4}"/>
              </a:ext>
            </a:extLst>
          </p:cNvPr>
          <p:cNvSpPr/>
          <p:nvPr/>
        </p:nvSpPr>
        <p:spPr>
          <a:xfrm>
            <a:off x="8404222" y="5562356"/>
            <a:ext cx="2557431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досуг «Веселые старты»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0683775-9EEB-4A35-9735-429561778A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882" y="1683985"/>
            <a:ext cx="3404520" cy="22696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7B26211-330C-409A-94D3-FAF63EAED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064" y="1208021"/>
            <a:ext cx="2975838" cy="190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598AB27-0608-460B-BE11-492F80500F59}"/>
              </a:ext>
            </a:extLst>
          </p:cNvPr>
          <p:cNvSpPr/>
          <p:nvPr/>
        </p:nvSpPr>
        <p:spPr>
          <a:xfrm>
            <a:off x="4450855" y="3935612"/>
            <a:ext cx="3606180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квест-игра «Летние приключения»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2787344-68BE-4315-B8E4-4DA5AE9D7E58}"/>
              </a:ext>
            </a:extLst>
          </p:cNvPr>
          <p:cNvSpPr/>
          <p:nvPr/>
        </p:nvSpPr>
        <p:spPr>
          <a:xfrm>
            <a:off x="3376436" y="5163401"/>
            <a:ext cx="6096000" cy="11734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спортивно-туристическая</a:t>
            </a:r>
          </a:p>
          <a:p>
            <a:pPr algn="ctr"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игра</a:t>
            </a:r>
          </a:p>
          <a:p>
            <a:pPr algn="ctr"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«Индейское племя»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79E815-C5A4-4E00-9BC2-79AD2756A6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3668" y="3307062"/>
            <a:ext cx="3404520" cy="2225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3D7660-7CA3-4F00-8D3F-C6B0D520F6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175" y="4392999"/>
            <a:ext cx="3404521" cy="1810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059792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8B797E5-2653-45FB-8179-7CE3E5926331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Познавательно-досуговое</a:t>
            </a: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244" name="Picture 4" descr="https://srcn-murom.social33.ru/upload/resize_cache/iblock/e5f/448_299_1d7a58ff99b324185ccb5ad5dfbdb5e85/Sokrovishcha-3.jpg">
            <a:extLst>
              <a:ext uri="{FF2B5EF4-FFF2-40B4-BE49-F238E27FC236}">
                <a16:creationId xmlns:a16="http://schemas.microsoft.com/office/drawing/2014/main" id="{18AA4E23-B2CA-46DC-8302-3516ADCAD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8469" y="4421912"/>
            <a:ext cx="2681966" cy="17899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s://srcn-murom.social33.ru/upload/resize_cache/iblock/04d/448_299_1d7a58ff99b324185ccb5ad5dfbdb5e85/Sokrovishcha-7.jpg">
            <a:extLst>
              <a:ext uri="{FF2B5EF4-FFF2-40B4-BE49-F238E27FC236}">
                <a16:creationId xmlns:a16="http://schemas.microsoft.com/office/drawing/2014/main" id="{295197DE-ED46-49A3-B5EA-3DFF2E12A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88166" y="1313173"/>
            <a:ext cx="3220874" cy="21496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91772F-481C-4521-87ED-F705F9C68B20}"/>
              </a:ext>
            </a:extLst>
          </p:cNvPr>
          <p:cNvSpPr/>
          <p:nvPr/>
        </p:nvSpPr>
        <p:spPr>
          <a:xfrm>
            <a:off x="-867988" y="3538236"/>
            <a:ext cx="5738191" cy="1274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 sz="1600">
                <a:solidFill>
                  <a:srgbClr val="333333"/>
                </a:solidFill>
                <a:effectLst/>
                <a:latin typeface="Helvetica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квест-игра «Сокровища форта»</a:t>
            </a:r>
            <a:endParaRPr lang="ru-RU">
              <a:latin typeface="Calibri" panose="020f0502020204030204" pitchFamily="34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 Дню Защиты детей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благотворительный обед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пиццерии «Додо-пицца»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10C022A-EFD2-463A-A858-7A7459BF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556" y="1262724"/>
            <a:ext cx="1636559" cy="2041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99BD7D36-0AE2-4DD9-A821-1640AEADEB1E}"/>
              </a:ext>
            </a:extLst>
          </p:cNvPr>
          <p:cNvSpPr/>
          <p:nvPr/>
        </p:nvSpPr>
        <p:spPr>
          <a:xfrm>
            <a:off x="5406887" y="5490346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рамках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 науки и технологий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4BB7DE-E60B-44CD-9CA1-C1F8EB94A1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90" y="3778426"/>
            <a:ext cx="1522176" cy="11646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2E0CBB-583D-4694-B442-22AAF00C6D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50" y="1289388"/>
            <a:ext cx="1862648" cy="1927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A05250-9CF1-404A-AA51-DA2A5A9841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896" y="1322565"/>
            <a:ext cx="1903543" cy="1827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461A1EA-32C7-44DB-A8B8-A37CAA50C5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7720" y="3495292"/>
            <a:ext cx="1920848" cy="1827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169606B-2178-4FAF-8AB2-311E3D30C64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338" y="3524104"/>
            <a:ext cx="1647905" cy="1744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7858187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2E64771-FF09-436D-82FB-4D1A360D394E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Познавательно-досуговое</a:t>
            </a: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93A76A-E852-42D4-887E-81AAC3C4C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769" y="1375763"/>
            <a:ext cx="2840827" cy="2130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53440F-8796-4E18-86A0-BB5CB8F298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982" y="3772633"/>
            <a:ext cx="1690893" cy="22545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635C1F-A3A3-4C43-A00B-1314B7FBBD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491" y="1448179"/>
            <a:ext cx="2950013" cy="20110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BC52A98-B295-41EC-AEE6-618A5A2D9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06" y="1471558"/>
            <a:ext cx="2663741" cy="19978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056DDAE0-8EFF-4894-9B66-3F71F6950BBC}"/>
              </a:ext>
            </a:extLst>
          </p:cNvPr>
          <p:cNvSpPr/>
          <p:nvPr/>
        </p:nvSpPr>
        <p:spPr>
          <a:xfrm>
            <a:off x="4314058" y="5898793"/>
            <a:ext cx="3346877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работа в творческих мастерских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B4F2D0-DC0D-4F30-A5AC-991689BB0D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502" b="88272"/>
          <a:stretch>
            <a:fillRect/>
          </a:stretch>
        </p:blipFill>
        <p:spPr>
          <a:xfrm>
            <a:off x="8792706" y="3735614"/>
            <a:ext cx="1704386" cy="2318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249F11A-6344-479F-A11B-EB96C916A4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878" b="79939"/>
          <a:stretch>
            <a:fillRect/>
          </a:stretch>
        </p:blipFill>
        <p:spPr>
          <a:xfrm>
            <a:off x="4671074" y="3772633"/>
            <a:ext cx="2632844" cy="1968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7126750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ACB61C3-FD9C-4012-8705-2D61F2A56F66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 b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</a:t>
            </a:r>
            <a:endParaRPr lang="ru-RU" sz="3200" b="1"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D3681D-AF88-45F6-B589-39A121201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045" y="1152525"/>
            <a:ext cx="2962275" cy="2276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9CE8AC-7690-4BC3-A4D5-D6130150BCE7}"/>
              </a:ext>
            </a:extLst>
          </p:cNvPr>
          <p:cNvSpPr/>
          <p:nvPr/>
        </p:nvSpPr>
        <p:spPr>
          <a:xfrm>
            <a:off x="1581401" y="3420630"/>
            <a:ext cx="2154756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«Чистый лес»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247FFA-8904-4AC6-B594-C6E12EB53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477" y="1154849"/>
            <a:ext cx="2962275" cy="22217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C4B8E82-9B48-4250-9538-C34783DD4B8B}"/>
              </a:ext>
            </a:extLst>
          </p:cNvPr>
          <p:cNvSpPr/>
          <p:nvPr/>
        </p:nvSpPr>
        <p:spPr>
          <a:xfrm>
            <a:off x="6661964" y="3347422"/>
            <a:ext cx="2545889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акция «Чистый родник»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DE1184-E810-49E3-9172-9BA0C0549A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47" y="1152525"/>
            <a:ext cx="2838065" cy="2128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661877-0F20-4C00-B830-DCB6CB4E09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178" y="3868248"/>
            <a:ext cx="2320666" cy="2123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227FCE0-1A96-40E1-A86F-AA005FCF6DD9}"/>
              </a:ext>
            </a:extLst>
          </p:cNvPr>
          <p:cNvSpPr/>
          <p:nvPr/>
        </p:nvSpPr>
        <p:spPr>
          <a:xfrm>
            <a:off x="2213337" y="5938939"/>
            <a:ext cx="3184654" cy="375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игра «Экологическое ассорти»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A34A41A-196D-448C-AE12-BE9C6E7376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237" y="3736433"/>
            <a:ext cx="2831426" cy="2123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38209CE-284A-4E68-9450-AF4022BC9EC2}"/>
              </a:ext>
            </a:extLst>
          </p:cNvPr>
          <p:cNvSpPr/>
          <p:nvPr/>
        </p:nvSpPr>
        <p:spPr>
          <a:xfrm>
            <a:off x="4948347" y="5794806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Экологии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творческая мастерская «Ложка – матрешка»</a:t>
            </a:r>
          </a:p>
        </p:txBody>
      </p:sp>
    </p:spTree>
    <p:extLst>
      <p:ext uri="{BB962C8B-B14F-4D97-AF65-F5344CB8AC3E}">
        <p14:creationId xmlns:p14="http://schemas.microsoft.com/office/powerpoint/2010/main" val="153761671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A022F4-B551-445B-A489-C30165F9BFB0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 b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Духовно-нравственное</a:t>
            </a: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6ABF7B-2D0F-46DB-B946-A91498F9F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81" y="1306767"/>
            <a:ext cx="2961277" cy="16902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002315-A1A1-465A-8936-6342587D7E3B}"/>
              </a:ext>
            </a:extLst>
          </p:cNvPr>
          <p:cNvSpPr/>
          <p:nvPr/>
        </p:nvSpPr>
        <p:spPr>
          <a:xfrm>
            <a:off x="-610189" y="2997014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экскурсия к памятнику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«Книга памяти»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0FE17C-BAFB-4AC2-98C7-30C2F6A311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002" y="1165105"/>
            <a:ext cx="2111883" cy="1583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AAF93D8-A642-44B8-8C00-AC146452D2F0}"/>
              </a:ext>
            </a:extLst>
          </p:cNvPr>
          <p:cNvSpPr/>
          <p:nvPr/>
        </p:nvSpPr>
        <p:spPr>
          <a:xfrm>
            <a:off x="4463497" y="2725251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в рамках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Дня семьи, любви и верности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DDFCCDD-9C80-4C35-859E-0B354D23F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44" y="3702526"/>
            <a:ext cx="1589341" cy="21191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DC4082B-4DF1-4F18-975F-924C0D7249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168" y="3712945"/>
            <a:ext cx="1813834" cy="2046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https://srcn-murom.social33.ru/upload/resize_cache/iblock/035/dimvxoiqvde1n736lmzknqs2cfgb1aiw/418_336_1d7a58ff99b324185ccb5ad5dfbdb5e85/Palekh-2.jpg">
            <a:extLst>
              <a:ext uri="{FF2B5EF4-FFF2-40B4-BE49-F238E27FC236}">
                <a16:creationId xmlns:a16="http://schemas.microsoft.com/office/drawing/2014/main" id="{704DA6C5-D893-4919-833D-243746F42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2198" y="5078189"/>
            <a:ext cx="2112910" cy="1698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94A7C3D3-DAFD-4879-AC3B-F18670E307E4}"/>
              </a:ext>
            </a:extLst>
          </p:cNvPr>
          <p:cNvSpPr/>
          <p:nvPr/>
        </p:nvSpPr>
        <p:spPr>
          <a:xfrm>
            <a:off x="447069" y="5775490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посещение музейных 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композиций</a:t>
            </a:r>
          </a:p>
        </p:txBody>
      </p:sp>
      <p:sp>
        <p:nvSpPr>
          <p:cNvPr id="8192" name="Прямоугольник 8191">
            <a:extLst>
              <a:ext uri="{FF2B5EF4-FFF2-40B4-BE49-F238E27FC236}">
                <a16:creationId xmlns:a16="http://schemas.microsoft.com/office/drawing/2014/main" id="{2486220E-6817-4210-90E6-ADABCE01EFC6}"/>
              </a:ext>
            </a:extLst>
          </p:cNvPr>
          <p:cNvSpPr/>
          <p:nvPr/>
        </p:nvSpPr>
        <p:spPr>
          <a:xfrm>
            <a:off x="6303065" y="5301945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историко-игровой час 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«Мой любимый город Муром»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E24006-9E51-4505-9546-B008ECC74F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632" y="1197585"/>
            <a:ext cx="1721877" cy="14488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F49E42-4F3C-4253-AE43-C2191B4390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317" b="80194"/>
          <a:stretch>
            <a:fillRect/>
          </a:stretch>
        </p:blipFill>
        <p:spPr>
          <a:xfrm>
            <a:off x="4911563" y="3447867"/>
            <a:ext cx="2057041" cy="1477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E4B0726-CEE4-4901-8329-A4A44F916F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5141" y="1306767"/>
            <a:ext cx="2677819" cy="1475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14CCED8-C5FE-45DC-A980-7F0D381603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4" t="663" r="74123" b="75169"/>
          <a:stretch>
            <a:fillRect/>
          </a:stretch>
        </p:blipFill>
        <p:spPr>
          <a:xfrm>
            <a:off x="7179059" y="3447866"/>
            <a:ext cx="2211302" cy="1539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0AB0F8-4208-497A-81DA-29C1BA46653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289" b="75844"/>
          <a:stretch>
            <a:fillRect/>
          </a:stretch>
        </p:blipFill>
        <p:spPr>
          <a:xfrm>
            <a:off x="9580122" y="3460835"/>
            <a:ext cx="2113491" cy="1489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22816587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F7FC9EC-876E-4528-A765-D58C11720D98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Профилактическое</a:t>
            </a:r>
            <a:r>
              <a:rPr lang="ru-RU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35DF5A0-BD02-4F6B-9309-58DF77042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421" y="1178675"/>
            <a:ext cx="2214644" cy="1660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1DD19B4-CB32-4266-85E8-3FECF796B7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875" y="1101669"/>
            <a:ext cx="1369945" cy="1826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9185EAB-CA54-496E-87F6-D5BA2D44FF5C}"/>
              </a:ext>
            </a:extLst>
          </p:cNvPr>
          <p:cNvSpPr/>
          <p:nvPr/>
        </p:nvSpPr>
        <p:spPr>
          <a:xfrm>
            <a:off x="-815009" y="2928262"/>
            <a:ext cx="6096000" cy="96827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по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пожарной безопасности и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тренировки по эвакуации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0897951-39E9-4640-B820-87E9CE7EE975}"/>
              </a:ext>
            </a:extLst>
          </p:cNvPr>
          <p:cNvSpPr/>
          <p:nvPr/>
        </p:nvSpPr>
        <p:spPr>
          <a:xfrm>
            <a:off x="6693176" y="2739916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мероприятия по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обучению детей правам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0D5BF219-A41E-4D09-8387-DAB5212D0CB3}"/>
              </a:ext>
            </a:extLst>
          </p:cNvPr>
          <p:cNvSpPr/>
          <p:nvPr/>
        </p:nvSpPr>
        <p:spPr>
          <a:xfrm>
            <a:off x="2698473" y="2758679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изучаем информационный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материал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8F43918-13D2-426F-AE79-12B951CB65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316" y="3411831"/>
            <a:ext cx="1977453" cy="1483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307B7EF-E373-4783-A686-9A70094E9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7066" y="3459018"/>
            <a:ext cx="2051376" cy="15385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CD54C8F-C06F-480A-B287-8AB6545ED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20" y="5174440"/>
            <a:ext cx="1571828" cy="1525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833A03D-579C-4761-B2CF-A1EEC303008B}"/>
              </a:ext>
            </a:extLst>
          </p:cNvPr>
          <p:cNvSpPr/>
          <p:nvPr/>
        </p:nvSpPr>
        <p:spPr>
          <a:xfrm>
            <a:off x="6549887" y="5071116"/>
            <a:ext cx="6096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изучаем правила </a:t>
            </a:r>
          </a:p>
          <a:p>
            <a:pPr algn="ctr">
              <a:lnSpc>
                <a:spcPct val="107000"/>
              </a:lnSpc>
              <a:spcAft>
                <a:spcPct val="0"/>
              </a:spcAft>
            </a:pPr>
            <a:r>
              <a:rPr lang="ru-RU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дорожного движения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93F46E-BBA3-4238-9ACC-2E2A1B6286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755" b="83559"/>
          <a:stretch>
            <a:fillRect/>
          </a:stretch>
        </p:blipFill>
        <p:spPr>
          <a:xfrm>
            <a:off x="770083" y="1498324"/>
            <a:ext cx="1713242" cy="1300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8453C0-D0DC-431C-A4BB-02980A37B7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842" b="85454"/>
          <a:stretch>
            <a:fillRect/>
          </a:stretch>
        </p:blipFill>
        <p:spPr>
          <a:xfrm>
            <a:off x="9668237" y="1299301"/>
            <a:ext cx="1845263" cy="1421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AA95A0-3CEC-40AF-9A7F-D7C09B60316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05" y="1289402"/>
            <a:ext cx="2214644" cy="14408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1A95425-4897-4285-9658-BA51891F09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56" y="4115204"/>
            <a:ext cx="2552392" cy="1598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B644BD7-3B75-4FDA-84F9-AF591231A5E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421" y="3506556"/>
            <a:ext cx="2233883" cy="1299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3FCDC31-7BC2-4ABA-88F0-2A89E826BE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020" y="5048326"/>
            <a:ext cx="2233883" cy="13894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84415227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C6AB33-CC9E-4CFD-85C0-C72F177E0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47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2637183" y="538061"/>
            <a:ext cx="73417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/>
              <a:t> 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C1044AD-367D-4669-BE03-E08EA44A15AE}"/>
              </a:ext>
            </a:extLst>
          </p:cNvPr>
          <p:cNvSpPr/>
          <p:nvPr/>
        </p:nvSpPr>
        <p:spPr>
          <a:xfrm>
            <a:off x="2420178" y="250313"/>
            <a:ext cx="73417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>
                <a:solidFill>
                  <a:srgbClr val="3399FF"/>
                </a:solidFill>
              </a:rPr>
              <a:t> </a:t>
            </a:r>
            <a:r>
              <a:rPr lang="ru-RU" b="1">
                <a:solidFill>
                  <a:srgbClr val="3399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>
              <a:solidFill>
                <a:srgbClr val="3399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tabLst>
                <a:tab pos="309245"/>
              </a:tabLst>
            </a:pPr>
            <a:r>
              <a:rPr lang="ru-RU" sz="32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Волонтерское</a:t>
            </a:r>
            <a:r>
              <a:rPr lang="ru-RU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solidFill>
                <a:srgbClr val="3399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4234BA-9441-46C1-B410-9C47ACD40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23" y="1486187"/>
            <a:ext cx="1475707" cy="1967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1FF12F5-28BB-4318-8063-D31E2A8294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012" y="771461"/>
            <a:ext cx="1605733" cy="21409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9ECE00-7918-4F79-A6BE-C62910ACFB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265" y="1226098"/>
            <a:ext cx="2104775" cy="15785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1621C64-5CF2-4E1F-AA57-60F381D4AE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05" y="1200380"/>
            <a:ext cx="2125189" cy="1593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512658-6D21-4D0C-BC97-AA92DF787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14" y="1287641"/>
            <a:ext cx="2125189" cy="1593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25693E-A1DE-4D41-B7DE-A4ADC09741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841" y="3008397"/>
            <a:ext cx="2146751" cy="1610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E7678-741D-4F35-AE47-80E42074DD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531" y="3029195"/>
            <a:ext cx="2053167" cy="1539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3E33BFA-BAB7-4A72-9004-D2A23673D6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9" y="3657257"/>
            <a:ext cx="1463897" cy="19518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8616EC5-AA29-4F81-8103-3395E8BE46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572" y="3116103"/>
            <a:ext cx="1985672" cy="13237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3843613-1E79-4BF5-93E0-6C3B226522A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3860" y="4618461"/>
            <a:ext cx="2415096" cy="1610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41D9573-C5B6-4381-8FAC-11536E98F4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16" y="4957105"/>
            <a:ext cx="1781003" cy="1335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8E384CE-39CE-4CF3-A6A5-4065605F4F5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623" y="3068255"/>
            <a:ext cx="2129217" cy="1419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17CF2B0-55D4-4314-A7B1-C1AA14744F60}"/>
              </a:ext>
            </a:extLst>
          </p:cNvPr>
          <p:cNvSpPr/>
          <p:nvPr/>
        </p:nvSpPr>
        <p:spPr>
          <a:xfrm>
            <a:off x="2003939" y="4658458"/>
            <a:ext cx="493793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228600"/>
              </a:tabLst>
            </a:pPr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Волонтеры ( «Муромский педагогический колледж», «Муромский медицинский колледж», Муромский институт (филиал) федерального государственного бюджетного образовательного учреждения высшего образования «Владимирский государственный университет имени Александра Григорьевича и Николая Григорьевича Столетовых»)</a:t>
            </a:r>
            <a:endParaRPr lang="ru-RU" sz="14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321371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1A4DB-B365-45EB-A06B-8A4E4FCCB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94F30-423A-4127-8DEA-EC85CFC72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1941444" y="695739"/>
            <a:ext cx="7341704" cy="618630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just">
              <a:tabLst>
                <a:tab pos="309245"/>
              </a:tabLst>
            </a:pPr>
            <a:r>
              <a:rPr lang="ru-RU" sz="2000" b="1"/>
              <a:t> 	</a:t>
            </a:r>
            <a:r>
              <a:rPr lang="ru-RU"/>
              <a:t>В лагере дети занимались общественно-полезным трудом: следили за чистотой в игровых помещениях, ухаживали за комнатными растениями. У детей было время для занятий  своим любимым делом. Дети рисовали, лепили, смотрели фильмы и мультфильмы, читали, просто играли, разгадывали кроссворды, танцевали, пели, играли на свежем воздухе.</a:t>
            </a:r>
          </a:p>
          <a:p>
            <a:pPr algn="just"/>
            <a:r>
              <a:rPr lang="ru-RU"/>
              <a:t>	За активное участие в конкурсах и мероприятиях дети награждались грамотами, сладкими призами и подарками.  </a:t>
            </a:r>
          </a:p>
          <a:p>
            <a:pPr algn="just"/>
            <a:r>
              <a:rPr lang="ru-RU"/>
              <a:t> 	В полной мере можно сказать, что задачи, поставленные на начало сезона,  были выполнены в полном объёме.</a:t>
            </a:r>
          </a:p>
          <a:p>
            <a:pPr algn="just"/>
            <a:r>
              <a:rPr lang="ru-RU"/>
              <a:t>	Проект летнего лагеря  «Планета интересных каникул» был разработан исходя из социального заказа родителей, позволил им решить проблему летней занятости детей и подростков.   Проект стал уникальной платформой для формирования и развития творческой и социально-активной личности.</a:t>
            </a:r>
          </a:p>
          <a:p>
            <a:pPr algn="just"/>
            <a:r>
              <a:rPr lang="ru-RU"/>
              <a:t>	Важным моментом в организации досуга, оздоровления и занятости детей и подростков в летний период является в нашем учреждении внимание к социальному положению семьи.   Мы стремимся обеспечить охват организованными формами досуга детей и подростков из многодетных и малообеспеченных семей.</a:t>
            </a: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618666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1A4DB-B365-45EB-A06B-8A4E4FCCB9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C94F30-423A-4127-8DEA-EC85CFC72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C8AF2-0C9C-487B-8C3F-47E6709355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2296" y="804311"/>
            <a:ext cx="7752521" cy="535795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1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EC58E9D-CCCF-4E91-8CDB-E36D62C8B933}"/>
              </a:ext>
            </a:extLst>
          </p:cNvPr>
          <p:cNvSpPr/>
          <p:nvPr/>
        </p:nvSpPr>
        <p:spPr>
          <a:xfrm>
            <a:off x="1941444" y="695739"/>
            <a:ext cx="7341704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0"/>
          </a:effectLst>
        </p:spPr>
        <p:txBody>
          <a:bodyPr wrap="square">
            <a:spAutoFit/>
          </a:bodyPr>
          <a:lstStyle/>
          <a:p>
            <a:pPr algn="just">
              <a:tabLst>
                <a:tab pos="309245"/>
              </a:tabLst>
            </a:pPr>
            <a:r>
              <a:rPr lang="ru-RU" sz="2000" b="1"/>
              <a:t> 	</a:t>
            </a:r>
            <a:r>
              <a:rPr lang="ru-RU"/>
              <a:t> </a:t>
            </a:r>
          </a:p>
          <a:p>
            <a:pPr algn="ctr">
              <a:tabLst>
                <a:tab pos="309245"/>
              </a:tabLst>
            </a:pPr>
            <a:endParaRPr lang="ru-RU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spcAft>
                <a:spcPct val="0"/>
              </a:spcAft>
            </a:pPr>
            <a:endParaRPr lang="ru-RU" sz="14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346214FC-04C9-475C-89A1-4AF1F1119F01}"/>
              </a:ext>
            </a:extLst>
          </p:cNvPr>
          <p:cNvSpPr txBox="1"/>
          <p:nvPr/>
        </p:nvSpPr>
        <p:spPr>
          <a:xfrm>
            <a:off x="1901688" y="614880"/>
            <a:ext cx="7752521" cy="5547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 социальной защиты населения Владимирской области</a:t>
            </a:r>
          </a:p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казенное учреждение социального обслуживания Владимирской области «Муромский социально-реабилитационный центр для несовершеннолетних»</a:t>
            </a:r>
          </a:p>
          <a:p>
            <a:pPr>
              <a:lnSpc>
                <a:spcPct val="120000"/>
              </a:lnSpc>
            </a:pPr>
            <a:endParaRPr lang="ru-RU" sz="180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endParaRPr lang="ru-RU" sz="1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подготовили:</a:t>
            </a:r>
          </a:p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воспитатели</a:t>
            </a:r>
          </a:p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Калинкина Мария Александровна</a:t>
            </a:r>
          </a:p>
          <a:p>
            <a:pPr>
              <a:lnSpc>
                <a:spcPct val="120000"/>
              </a:lnSpc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Денисюк Ольга Олеговна</a:t>
            </a:r>
          </a:p>
        </p:txBody>
      </p:sp>
    </p:spTree>
    <p:extLst>
      <p:ext uri="{BB962C8B-B14F-4D97-AF65-F5344CB8AC3E}">
        <p14:creationId xmlns:p14="http://schemas.microsoft.com/office/powerpoint/2010/main" val="957099411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112</Paragraphs>
  <Slides>14</Slides>
  <Notes>0</Notes>
  <TotalTime>450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baseType="lpstr" size="20">
      <vt:lpstr>Arial</vt:lpstr>
      <vt:lpstr>Calibri Light</vt:lpstr>
      <vt:lpstr>Calibri</vt:lpstr>
      <vt:lpstr>Times New Roman</vt:lpstr>
      <vt:lpstr>Helvetica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Презентация PowerPoint</dc:title>
  <dc:creator>Пользователь</dc:creator>
  <cp:lastModifiedBy>Пользователь</cp:lastModifiedBy>
  <cp:revision>44</cp:revision>
  <dcterms:created xsi:type="dcterms:W3CDTF">2022-03-29T06:56:45Z</dcterms:created>
  <dcterms:modified xsi:type="dcterms:W3CDTF">2022-04-27T13:33:08Z</dcterms:modified>
</cp:coreProperties>
</file>